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62" r:id="rId9"/>
    <p:sldId id="298" r:id="rId10"/>
    <p:sldId id="276" r:id="rId11"/>
    <p:sldId id="277" r:id="rId12"/>
    <p:sldId id="278" r:id="rId13"/>
    <p:sldId id="279" r:id="rId14"/>
    <p:sldId id="275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0" r:id="rId26"/>
    <p:sldId id="271" r:id="rId27"/>
    <p:sldId id="310" r:id="rId28"/>
    <p:sldId id="311" r:id="rId29"/>
    <p:sldId id="312" r:id="rId30"/>
    <p:sldId id="313" r:id="rId31"/>
    <p:sldId id="315" r:id="rId32"/>
    <p:sldId id="316" r:id="rId33"/>
    <p:sldId id="314" r:id="rId34"/>
    <p:sldId id="317" r:id="rId35"/>
    <p:sldId id="318" r:id="rId36"/>
  </p:sldIdLst>
  <p:sldSz cx="9144000" cy="5143500" type="screen16x9"/>
  <p:notesSz cx="6858000" cy="9144000"/>
  <p:embeddedFontLst>
    <p:embeddedFont>
      <p:font typeface="Lexend Deca" panose="020B0604020202020204" charset="-78"/>
      <p:regular r:id="rId38"/>
    </p:embeddedFont>
    <p:embeddedFont>
      <p:font typeface="Muli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20"/>
  </p:normalViewPr>
  <p:slideViewPr>
    <p:cSldViewPr snapToGrid="0">
      <p:cViewPr varScale="1">
        <p:scale>
          <a:sx n="138" d="100"/>
          <a:sy n="138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414225" y="1993850"/>
            <a:ext cx="3267307" cy="1161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414225" y="531320"/>
            <a:ext cx="3450993" cy="1406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1.1. Problem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1.2.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1.3. Structure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414224" y="3089518"/>
            <a:ext cx="3267307" cy="140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32" y="2006635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653262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Problem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2162078"/>
            <a:ext cx="6677500" cy="2467670"/>
          </a:xfrm>
        </p:spPr>
        <p:txBody>
          <a:bodyPr/>
          <a:lstStyle/>
          <a:p>
            <a:pPr marL="76200" indent="0">
              <a:buNone/>
            </a:pPr>
            <a:r>
              <a:rPr lang="en-GB" sz="16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6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600" b="1" dirty="0"/>
              <a:t>When a speech-impaired person communicates with non-deaf person, the bridge gap between them is too much to fill . . 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580550" y="1181536"/>
            <a:ext cx="64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In Italy, the Deaf community that uses Italian Sign Language (LIS) comprises approximately 40,000 people</a:t>
            </a:r>
            <a:endParaRPr lang="en-IT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580550" y="1813953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Source: </a:t>
            </a:r>
            <a:r>
              <a:rPr lang="en-GB" sz="1000" dirty="0" err="1">
                <a:solidFill>
                  <a:srgbClr val="FFFF00"/>
                </a:solidFill>
              </a:rPr>
              <a:t>Università</a:t>
            </a:r>
            <a:r>
              <a:rPr lang="en-GB" sz="1000" dirty="0">
                <a:solidFill>
                  <a:srgbClr val="FFFF00"/>
                </a:solidFill>
              </a:rPr>
              <a:t> Ca’ Foscari Venezia</a:t>
            </a:r>
            <a:endParaRPr lang="en-IT" sz="1000" dirty="0">
              <a:solidFill>
                <a:srgbClr val="FFFF00"/>
              </a:solidFill>
            </a:endParaRPr>
          </a:p>
        </p:txBody>
      </p:sp>
      <p:pic>
        <p:nvPicPr>
          <p:cNvPr id="9" name="Picture 8" descr="A silhouette of two people&#10;&#10;Description automatically generated">
            <a:extLst>
              <a:ext uri="{FF2B5EF4-FFF2-40B4-BE49-F238E27FC236}">
                <a16:creationId xmlns:a16="http://schemas.microsoft.com/office/drawing/2014/main" id="{55DA12A6-A4AA-20E0-2C43-FE22EE4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67" y="529338"/>
            <a:ext cx="2528778" cy="1742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721" y="1497767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96" y="186676"/>
            <a:ext cx="4409638" cy="2622182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296755B-3F55-2249-8D43-E6DAF1560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9345" r="-610"/>
          <a:stretch/>
        </p:blipFill>
        <p:spPr bwMode="auto">
          <a:xfrm>
            <a:off x="4229555" y="3103864"/>
            <a:ext cx="4321479" cy="17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can be </a:t>
            </a:r>
            <a:r>
              <a:rPr lang="it-IT" b="1" dirty="0" err="1"/>
              <a:t>shown</a:t>
            </a:r>
            <a:r>
              <a:rPr lang="it-IT" b="1" dirty="0"/>
              <a:t> in the web app with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2793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800" b="1" dirty="0" err="1"/>
              <a:t>Convert</a:t>
            </a:r>
            <a:r>
              <a:rPr lang="it-IT" sz="1800" b="1" dirty="0"/>
              <a:t> </a:t>
            </a:r>
            <a:r>
              <a:rPr lang="it-IT" sz="1800" b="1" dirty="0" err="1"/>
              <a:t>sign</a:t>
            </a:r>
            <a:r>
              <a:rPr lang="it-IT" sz="1800" b="1" dirty="0"/>
              <a:t> </a:t>
            </a:r>
            <a:r>
              <a:rPr lang="it-IT" sz="1800" b="1" dirty="0" err="1"/>
              <a:t>language</a:t>
            </a:r>
            <a:r>
              <a:rPr lang="it-IT" sz="1800" b="1" dirty="0"/>
              <a:t> in audio</a:t>
            </a:r>
          </a:p>
          <a:p>
            <a:r>
              <a:rPr lang="it-IT" sz="1800" b="1" dirty="0"/>
              <a:t>Comunicate with </a:t>
            </a:r>
            <a:r>
              <a:rPr lang="it-IT" sz="1800" b="1" dirty="0" err="1"/>
              <a:t>other</a:t>
            </a:r>
            <a:r>
              <a:rPr lang="it-IT" sz="1800" b="1" dirty="0"/>
              <a:t> </a:t>
            </a:r>
            <a:r>
              <a:rPr lang="it-IT" sz="1800" b="1" dirty="0" err="1"/>
              <a:t>gloves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cloud</a:t>
            </a:r>
          </a:p>
          <a:p>
            <a:r>
              <a:rPr lang="it-IT" sz="1800" b="1" dirty="0" err="1"/>
              <a:t>Detecting</a:t>
            </a:r>
            <a:r>
              <a:rPr lang="it-IT" sz="1800" b="1" dirty="0"/>
              <a:t>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situations</a:t>
            </a:r>
          </a:p>
          <a:p>
            <a:endParaRPr lang="it-IT" sz="1800" b="1" dirty="0"/>
          </a:p>
          <a:p>
            <a:pPr marL="76200" indent="0">
              <a:buNone/>
            </a:pPr>
            <a:endParaRPr lang="en-GB" sz="1800" b="1" dirty="0">
              <a:solidFill>
                <a:srgbClr val="FFFFFF"/>
              </a:solidFill>
              <a:latin typeface="Muli" panose="02000503000000000000" pitchFamily="2" charset="77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Features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5FF64D8D-B269-B84D-7DBC-79670D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1889525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642EE-E17B-3455-02ED-C7340A9B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6" y="-49"/>
            <a:ext cx="9144000" cy="5143500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1C94621-B63C-ABE1-44DF-251217FA0974}"/>
              </a:ext>
            </a:extLst>
          </p:cNvPr>
          <p:cNvSpPr txBox="1">
            <a:spLocks/>
          </p:cNvSpPr>
          <p:nvPr/>
        </p:nvSpPr>
        <p:spPr>
          <a:xfrm>
            <a:off x="588112" y="3326143"/>
            <a:ext cx="2571692" cy="112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85750">
              <a:spcBef>
                <a:spcPts val="600"/>
              </a:spcBef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Controller</a:t>
            </a:r>
            <a:r>
              <a:rPr lang="en-GB" sz="1000" b="1" dirty="0">
                <a:solidFill>
                  <a:schemeClr val="bg1"/>
                </a:solidFill>
              </a:rPr>
              <a:t>: Arduino/Esp32 – C++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Android App</a:t>
            </a:r>
            <a:r>
              <a:rPr lang="en-GB" sz="1000" b="1" dirty="0">
                <a:solidFill>
                  <a:schemeClr val="bg1"/>
                </a:solidFill>
              </a:rPr>
              <a:t>: MIT App Inventor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Web App</a:t>
            </a:r>
            <a:r>
              <a:rPr lang="en-GB" sz="1000" b="1" dirty="0">
                <a:solidFill>
                  <a:schemeClr val="bg1"/>
                </a:solidFill>
              </a:rPr>
              <a:t>: Flask – Python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Predictions</a:t>
            </a:r>
            <a:r>
              <a:rPr lang="en-GB" sz="1000" b="1" dirty="0">
                <a:solidFill>
                  <a:schemeClr val="bg1"/>
                </a:solidFill>
              </a:rPr>
              <a:t>: Prophet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 err="1">
                <a:solidFill>
                  <a:srgbClr val="FFFF00"/>
                </a:solidFill>
              </a:rPr>
              <a:t>Comunications</a:t>
            </a:r>
            <a:r>
              <a:rPr lang="en-GB" sz="1000" b="1" dirty="0">
                <a:solidFill>
                  <a:schemeClr val="bg1"/>
                </a:solidFill>
              </a:rPr>
              <a:t>: MQTT/HTTP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Database</a:t>
            </a:r>
            <a:r>
              <a:rPr lang="en-GB" sz="1000" b="1" dirty="0">
                <a:solidFill>
                  <a:schemeClr val="bg1"/>
                </a:solidFill>
              </a:rPr>
              <a:t>: CouchDB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GB" sz="1800" b="1" dirty="0"/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IT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4BA4A-D098-2D37-5829-1A3CB25BFAFA}"/>
              </a:ext>
            </a:extLst>
          </p:cNvPr>
          <p:cNvSpPr txBox="1"/>
          <p:nvPr/>
        </p:nvSpPr>
        <p:spPr>
          <a:xfrm>
            <a:off x="588112" y="269878"/>
            <a:ext cx="185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</a:rPr>
              <a:t>1.3 Structure</a:t>
            </a:r>
            <a:endParaRPr lang="en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237650" y="0"/>
            <a:ext cx="153919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2332087" y="4671316"/>
            <a:ext cx="4479823" cy="463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FFFF00"/>
                </a:solidFill>
              </a:rPr>
              <a:t>Accuracy for translating hand position ≈ 0.9</a:t>
            </a: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2" y="472184"/>
            <a:ext cx="5206631" cy="4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870</Words>
  <Application>Microsoft Office PowerPoint</Application>
  <PresentationFormat>Presentazione su schermo (16:9)</PresentationFormat>
  <Paragraphs>146</Paragraphs>
  <Slides>35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Calibri</vt:lpstr>
      <vt:lpstr>Muli</vt:lpstr>
      <vt:lpstr>Lexend Deca</vt:lpstr>
      <vt:lpstr>Aliena template</vt:lpstr>
      <vt:lpstr>Sign Gloves  IoT and 3D Intelligent System Project  Andrea Grandi Daniele Vellani Luca Montagnani</vt:lpstr>
      <vt:lpstr>Index</vt:lpstr>
      <vt:lpstr>1.1 Problem</vt:lpstr>
      <vt:lpstr>Solution</vt:lpstr>
      <vt:lpstr>1.2 Features</vt:lpstr>
      <vt:lpstr>Roadmap</vt:lpstr>
      <vt:lpstr>LIS Sign Language</vt:lpstr>
      <vt:lpstr>Presentazione standard di PowerPoint</vt:lpstr>
      <vt:lpstr>Results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3. Why do we need a warning prediction system?</vt:lpstr>
      <vt:lpstr>3.1 Being voiceless it’s not that easy</vt:lpstr>
      <vt:lpstr>3.2 Model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3.3 Possible improvements</vt:lpstr>
      <vt:lpstr>Presentazione standard di PowerPoint</vt:lpstr>
      <vt:lpstr>Presentazione standard di PowerPoint</vt:lpstr>
      <vt:lpstr>Presentazione standard di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DANIELE VELLANI</cp:lastModifiedBy>
  <cp:revision>216</cp:revision>
  <dcterms:modified xsi:type="dcterms:W3CDTF">2024-04-15T16:57:27Z</dcterms:modified>
</cp:coreProperties>
</file>